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38"/>
  </p:notesMasterIdLst>
  <p:handoutMasterIdLst>
    <p:handoutMasterId r:id="rId139"/>
  </p:handoutMasterIdLst>
  <p:sldIdLst>
    <p:sldId id="270" r:id="rId3"/>
    <p:sldId id="366" r:id="rId4"/>
    <p:sldId id="268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7" r:id="rId65"/>
    <p:sldId id="428" r:id="rId66"/>
    <p:sldId id="429" r:id="rId67"/>
    <p:sldId id="430" r:id="rId68"/>
    <p:sldId id="431" r:id="rId69"/>
    <p:sldId id="432" r:id="rId70"/>
    <p:sldId id="433" r:id="rId71"/>
    <p:sldId id="434" r:id="rId72"/>
    <p:sldId id="435" r:id="rId73"/>
    <p:sldId id="436" r:id="rId74"/>
    <p:sldId id="437" r:id="rId75"/>
    <p:sldId id="438" r:id="rId76"/>
    <p:sldId id="439" r:id="rId77"/>
    <p:sldId id="440" r:id="rId78"/>
    <p:sldId id="441" r:id="rId79"/>
    <p:sldId id="442" r:id="rId80"/>
    <p:sldId id="443" r:id="rId81"/>
    <p:sldId id="444" r:id="rId82"/>
    <p:sldId id="445" r:id="rId83"/>
    <p:sldId id="446" r:id="rId84"/>
    <p:sldId id="447" r:id="rId85"/>
    <p:sldId id="448" r:id="rId86"/>
    <p:sldId id="449" r:id="rId87"/>
    <p:sldId id="450" r:id="rId88"/>
    <p:sldId id="451" r:id="rId89"/>
    <p:sldId id="452" r:id="rId90"/>
    <p:sldId id="453" r:id="rId91"/>
    <p:sldId id="454" r:id="rId92"/>
    <p:sldId id="455" r:id="rId93"/>
    <p:sldId id="456" r:id="rId94"/>
    <p:sldId id="457" r:id="rId95"/>
    <p:sldId id="458" r:id="rId96"/>
    <p:sldId id="459" r:id="rId97"/>
    <p:sldId id="460" r:id="rId98"/>
    <p:sldId id="461" r:id="rId99"/>
    <p:sldId id="462" r:id="rId100"/>
    <p:sldId id="463" r:id="rId101"/>
    <p:sldId id="464" r:id="rId102"/>
    <p:sldId id="465" r:id="rId103"/>
    <p:sldId id="466" r:id="rId104"/>
    <p:sldId id="468" r:id="rId105"/>
    <p:sldId id="469" r:id="rId106"/>
    <p:sldId id="470" r:id="rId107"/>
    <p:sldId id="471" r:id="rId108"/>
    <p:sldId id="472" r:id="rId109"/>
    <p:sldId id="473" r:id="rId110"/>
    <p:sldId id="474" r:id="rId111"/>
    <p:sldId id="475" r:id="rId112"/>
    <p:sldId id="476" r:id="rId113"/>
    <p:sldId id="477" r:id="rId114"/>
    <p:sldId id="478" r:id="rId115"/>
    <p:sldId id="479" r:id="rId116"/>
    <p:sldId id="480" r:id="rId117"/>
    <p:sldId id="481" r:id="rId118"/>
    <p:sldId id="482" r:id="rId119"/>
    <p:sldId id="483" r:id="rId120"/>
    <p:sldId id="484" r:id="rId121"/>
    <p:sldId id="485" r:id="rId122"/>
    <p:sldId id="486" r:id="rId123"/>
    <p:sldId id="487" r:id="rId124"/>
    <p:sldId id="488" r:id="rId125"/>
    <p:sldId id="489" r:id="rId126"/>
    <p:sldId id="490" r:id="rId127"/>
    <p:sldId id="491" r:id="rId128"/>
    <p:sldId id="492" r:id="rId129"/>
    <p:sldId id="493" r:id="rId130"/>
    <p:sldId id="494" r:id="rId131"/>
    <p:sldId id="495" r:id="rId132"/>
    <p:sldId id="496" r:id="rId133"/>
    <p:sldId id="497" r:id="rId134"/>
    <p:sldId id="498" r:id="rId135"/>
    <p:sldId id="499" r:id="rId136"/>
    <p:sldId id="500" r:id="rId13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9446"/>
    <a:srgbClr val="C1F878"/>
    <a:srgbClr val="EE3A94"/>
    <a:srgbClr val="F159A5"/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1824" y="114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252361"/>
            <a:ext cx="9144000" cy="773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5/19/2022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5/19/2022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5/19/2022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prstGeom prst="rect">
            <a:avLst/>
          </a:prstGeo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  <a:prstGeom prst="rect">
            <a:avLst/>
          </a:prstGeo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5/19/2022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  <a:prstGeom prst="rect">
            <a:avLst/>
          </a:prstGeo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  <a:prstGeom prst="rect">
            <a:avLst/>
          </a:prstGeo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  <a:prstGeom prst="rect">
            <a:avLst/>
          </a:prstGeo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  <a:prstGeom prst="rect">
            <a:avLst/>
          </a:prstGeo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prstGeom prst="rect">
            <a:avLst/>
          </a:prstGeo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5/19/2022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0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6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0" y="2770825"/>
            <a:ext cx="9144000" cy="1464673"/>
          </a:xfrm>
        </p:spPr>
        <p:txBody>
          <a:bodyPr/>
          <a:lstStyle/>
          <a:p>
            <a:pPr lvl="0"/>
            <a:r>
              <a:rPr lang="en-US" altLang="ko-KR" dirty="0"/>
              <a:t>3D </a:t>
            </a:r>
            <a:r>
              <a:rPr lang="ko-KR" altLang="en-US" dirty="0"/>
              <a:t>게임을 만드는 방법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/>
              <a:t>         </a:t>
            </a:r>
            <a:r>
              <a:rPr lang="en-US" altLang="ko-KR" b="1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를 갱신할 수 있도록 감독 스크립트를 준비한다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씬마다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나 게임 진행 상황을 판단하는 감독을 준비함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 게임은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나 씬이 변경되지 않으므로 감독이 필요하지 않음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1758397"/>
            <a:ext cx="641894" cy="306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조절해 확 퍼지는 이펙트 생성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좀 더 부드럽게 사라지도록 만듦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페이드아웃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부드럽게 삭제하려면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투명도를 서서히 올리거나 크기를 서서히 줄이면 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조절해 확 퍼지는 이펙트 생성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7-66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파티클이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사라지는 방향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283" y="2003527"/>
            <a:ext cx="5981962" cy="4766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조절해 확 퍼지는 이펙트 생성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반복 재생하지 않도록 설정하기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81168" cy="414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과녁과 밤송이 충돌을 감지해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재생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과녁에 닿는 순간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재생되도록 스크립트를 수정함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추가함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449" y="2680109"/>
            <a:ext cx="7998076" cy="293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과녁과 밤송이 충돌을 감지해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재생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58397"/>
            <a:ext cx="8299165" cy="1208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1684" y="2968144"/>
            <a:ext cx="8083234" cy="163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과녁과 밤송이 충돌을 감지해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재생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과녁에 닿는 시점에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OnCollisionEnter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호출됨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OnCollisionEnter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컴포넌트를 구함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Particle System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컴포넌트가 가진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Play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(15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</p:txBody>
      </p:sp>
      <p:grpSp>
        <p:nvGrpSpPr>
          <p:cNvPr id="5" name="그룹 11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7-68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파티클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움직임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302465"/>
            <a:ext cx="8242083" cy="3149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0" y="1737443"/>
            <a:ext cx="8187829" cy="1806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때마다 밤송이를 생성하려면 밤송이를 만드는 공장이 필요함</a:t>
            </a: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046432"/>
            <a:ext cx="8023717" cy="197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프리팹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143576" cy="451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03" y="1758397"/>
            <a:ext cx="8422549" cy="2956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/>
              <a:t>         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스크립트를 만드는 흐름을 생각한다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마찬가지로 컨트롤러 스크립트 → 제너레이터 스크립트 → 감독 스크립트 순서로 만듦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컨트롤러와 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대략적인 동작을 생각해둠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1758397"/>
            <a:ext cx="632868" cy="30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11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스크립트를 작성하는 흐름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3313786"/>
            <a:ext cx="8195446" cy="260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생기면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있는 밤송이는 필요 없으므로 삭제함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있는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마우스 오른쪽 버튼으로 누르고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Delete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선택해 삭제함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장에서 만들 밤송이 공장에서는 화면을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때마다 밤송이를 한 개씩 만듦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마우스 오른쪽 버튼을 누름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Create → C# Script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바꿈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083358"/>
            <a:ext cx="3888559" cy="38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작성한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입력함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5223" y="2057818"/>
            <a:ext cx="7736874" cy="4597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bamsongiPrefab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변수를 선언함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단지 변수를 선언한 것이므로 뒤쪽에서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실체를 대입해야 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아웃렛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접속을 사용해 대입할 수 있도록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public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붙여 선언함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GetMouseButtonDown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화면이 탭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클릭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되었는지 확인함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탭되었다면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만듦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인스턴스를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날리는 방향을 지정함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날리는 방향을 지정하려면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구현한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매개변수에 날리고자 하는 방향의 벡터를 전달함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GetComponent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구함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매개변수에 화면 안쪽 방향으로 벡터를 지정함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(14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주석 처리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앞으로는 공장에서 밤송이를 생성하는 동시에 발사 방향도 결정함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호출하는 부분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(20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주석으로 처리함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680109"/>
            <a:ext cx="8094844" cy="311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주석 처리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1758397"/>
            <a:ext cx="8282577" cy="296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접근할 수 없다면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자신 이외의 다른 스크립트에 있는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호출하려면 호출할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public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선언되어 있어야 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is inaccessible due to its protection level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오류가 발생하면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public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선언되어 있는지 확인함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오브젝트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빈 오브젝트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2046432"/>
            <a:ext cx="8470312" cy="319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오브젝트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빈 오브젝트에 공장 스크립트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2104039"/>
            <a:ext cx="5904132" cy="295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오브젝트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빈 오브젝트에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제너레이터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스크립트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047184"/>
            <a:ext cx="8157000" cy="2418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밤송이 컨트롤러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탭하면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카메라에서 가까운 부분부터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장소를 향해 밤송이가 날아감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과녁에 닿으면 닿은 장소에서 멈추고 밤송이 주위에 확 퍼지는 눈송이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b="1" dirty="0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b="1" dirty="0" err="1">
                <a:solidFill>
                  <a:srgbClr val="DA9446"/>
                </a:solidFill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endParaRPr lang="ko-KR" altLang="en-US" b="1" dirty="0">
              <a:solidFill>
                <a:srgbClr val="DA9446"/>
              </a:solidFill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때마다 밤송이를 한 개씩 생성하는 기능을 구현함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게임과 만드는 흐름이 비슷함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책에서 소개하는 게임을 만드는 흐름은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모두 사용할 수 있는 순서이므로 잘 알아 둬야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공장으로 전달하기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공장으로 전달해야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스크립트에서 선언한 변수에 오브젝트 실체를 대입하려면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아웃렛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접속을 사용함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3" y="2392074"/>
            <a:ext cx="7980174" cy="168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공장으로 전달하기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bamsongiPrefab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변수는 이미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public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선언했으므로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창으로 드래그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드롭하기만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하면 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234375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7-73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프리팹을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공장으로 전달하기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982" y="2676426"/>
            <a:ext cx="8365150" cy="322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공장으로 전달하기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58397"/>
            <a:ext cx="8543530" cy="2738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프리팹을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공장으로 전달하기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실행해 탭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클릭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할 때마다 밤송이가 화면 바로 앞에서 안쪽을 향해 날아가는지 확인함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34375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 생성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680" y="2564895"/>
            <a:ext cx="6895670" cy="415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곳을 향해 밤송이를 날리려면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좌표를 알아야 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좌표는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Input.mousePosition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구할 수 있지만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3D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mousePosition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값을 그대로 사용할 수 없음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mousePosition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값이 월드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값이 아닌 스크린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값이기 때문임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월드 좌표계란 ‘게임 세계’에서 오브젝트가 어디에 있는지 나타내는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좌표계임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스크린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‘게임 화면’의 좌표를 나타낼 때 사용하는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2D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월드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좌표계와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스크린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좌표계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96056"/>
            <a:ext cx="8364003" cy="298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그림에 나타나듯이 월드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스크린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전혀 다른 척도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월드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고양이가 있는 좌표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(2, 1, 2)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스크린 좌표계에서 고양이가 있는 좌표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(400, 150)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전혀 관계가 없는 별개의 좌표임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지금까지 나온 ‘과녁’이나 ‘밤송이’ 좌표는 모두 월드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좌표계이므로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밤송이를 날리는 방향도 월드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계산해야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ScreenPointToRay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준비되어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스크린 좌표를 전달하면 ‘카메라’에서 ‘스크린 좌표’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향하는 월드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벡터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 그림의 분홍색 벡터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구할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벡터를 사용해 밤송이를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방향으로 날림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7-76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ScreenPointToRay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사용해 월드 좌표로 변환하기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421912"/>
            <a:ext cx="6238459" cy="3133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BamsongiGenerator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추가함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60" y="2062887"/>
            <a:ext cx="7008420" cy="453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ScreenPointToRay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탭 좌표를 전달함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ScreenPointToRay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카메라에서 탭 좌표로 향하는 벡터에 따른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Ray(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광선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클래스를 반환함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클래스를 간단히 설명하면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Ray(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레이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이름 그대로 광선임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광원의 좌표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(origin)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광선의 방향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(direction)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멤버 변수로 갖음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Ray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콜라이더가 적용된 오브젝트와 충돌을 감지하는 특징이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즉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광선이 오브젝트로 가려지면 그것을 감지할 수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4014362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7-77 Ray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클래스의 특징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6" y="4314860"/>
            <a:ext cx="4070677" cy="245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게임을 제작하는 흐름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21637"/>
            <a:ext cx="7777176" cy="445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다음과 같이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ScreenPointToRay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반환값으로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얻을 수 있는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Ray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origin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Main 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좌표임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direction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카메라에서 탭한 좌표로 향하는 벡터임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direction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방향으로 밤송이를 날리기 때문에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direction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벡터가 가진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normalized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변수를 사용해 길이가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인 벡터로 만든 후 힘을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2000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곱함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일단 길이를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벡터로 해서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direction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벡터크기에 관계없이 밤송이에 일정한 힘을 가할 수 있음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(16~17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</p:txBody>
      </p:sp>
      <p:grpSp>
        <p:nvGrpSpPr>
          <p:cNvPr id="8" name="그룹 11"/>
          <p:cNvGrpSpPr/>
          <p:nvPr/>
        </p:nvGrpSpPr>
        <p:grpSpPr>
          <a:xfrm>
            <a:off x="597117" y="3899148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7-78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ScreenPointToRay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메서드의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반환값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4224335"/>
            <a:ext cx="5033975" cy="23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버전에 따라서는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Main 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사양이 변경되어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탭해도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밤송이가 제대로 발사되지 않을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이때는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Main 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Untagged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되어 있을 수 있으니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MainCamera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설정해 다시 실행함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변경하려면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Main 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Tag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항목에서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MainCamera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7-79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탭한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곳으로 밤송이 날리기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360650" cy="271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7.6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날아가지 않으면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날아가지 않으면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BamsongiController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있는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주석으로 처리했는지 확인함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남아 있으면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가하는 힘과 이번에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지점으로 향하는 힘이 더해져 제대로 동작하지 않을 수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7.7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아이폰에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기기에서 검증하려고 먼저 컴퓨터와 기기를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케이블로 연결함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Bundle Identifier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com.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원하는이름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영문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).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형식으로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다른 것과 중복되지 않는 문자열을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Scenes/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있으면 체크를 해제함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드래그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드롭함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설정했으면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프로젝트명을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Bamsongi_iOS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입력하고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Save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클릭해 내보내기를 시작함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성공하면 자동으로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용 프로젝트 폴더가 열림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Unity-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iPhone.xcodeproj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Xcode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염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Signing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항목의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Team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선택해 기기에 넣어 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기기에서 동작을 확인할 때는 매너 모드면 소리가 나지 않으므로 매너 모드를 해제함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7.7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안드로이드에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빌드하기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컴퓨터와 기기를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USB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케이블로 연결함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Package Name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com.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원하는이름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영문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).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형식으로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다른 것과 중복되지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않는 문자열을 입력함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Scenes/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SampleScene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있으면 체크를 해제함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창의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Scenes In Build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드래그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드롭함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설정했으면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And Run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클릭함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프로젝트명을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Bamsongi_Android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저장 장소를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폴더로 지정함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Save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클릭해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apk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파일 작성과 기기로 넣기를 시작함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1770507"/>
            <a:ext cx="8170412" cy="165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허브를 실행할 때 표시되는 화면에서 새로 생성을 클릭하거나 도구 바에서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File → New Project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 설정 화면에서 프로젝트 이름을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입력하고 템플릿을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만들어야 하므로 실수하지 말고 꼭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생성을 클릭하면 지정한 폴더에 프로젝트가 만들어지고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에디터가 실행됨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2853" y="3326603"/>
            <a:ext cx="2672649" cy="736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프로젝트에 리소스 추가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리소스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929" y="2072683"/>
            <a:ext cx="8234989" cy="4294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프로젝트에 리소스 추가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FBX(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FilmBoX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파일은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모델을 다루는 표준 형식임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61646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사용할 리소스의 형식과 역할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611" y="2449681"/>
            <a:ext cx="7444809" cy="1783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그룹 11"/>
          <p:cNvGrpSpPr/>
          <p:nvPr/>
        </p:nvGrpSpPr>
        <p:grpSpPr>
          <a:xfrm>
            <a:off x="597117" y="4302397"/>
            <a:ext cx="8295408" cy="336350"/>
            <a:chOff x="597117" y="3035043"/>
            <a:chExt cx="8295408" cy="336350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사용할 리소스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4592365"/>
            <a:ext cx="3391575" cy="171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사용할 수 있는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모델 형식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범용적인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모델 형식인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FBX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obj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뿐만 아니라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Maya, Max, Blender, Cinema4D,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Modo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등의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CG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애플리케이션 파일도 직접 사용할 수 있음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이러한 파일을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가져오려면 각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CG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소프트웨어가 컴퓨터에 설치되어 있어야 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스마트폰용으로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도구 바에서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File → Build Settings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Build Settings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Platform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iOS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Switch Platform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클릭함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안드로이드에서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빌드하려면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Platform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Android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선택함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 크기 설정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탭을 클릭하고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Game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왼쪽 위에 있는 화면 크기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(Free Aspect)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목록을 염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대상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스마트폰의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화면 크기에 맞는 크기를 선택함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책에서는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iPhone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X/XS 2436×1125 Landscape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403615" y="1355148"/>
            <a:ext cx="9144000" cy="1464673"/>
          </a:xfrm>
        </p:spPr>
        <p:txBody>
          <a:bodyPr/>
          <a:lstStyle/>
          <a:p>
            <a:pPr lvl="0" algn="l"/>
            <a:r>
              <a:rPr lang="en-US" altLang="ko-KR" sz="3200" dirty="0">
                <a:solidFill>
                  <a:schemeClr val="tx1"/>
                </a:solidFill>
              </a:rPr>
              <a:t>7</a:t>
            </a:r>
            <a:r>
              <a:rPr lang="ko-KR" altLang="en-US" sz="3200" dirty="0">
                <a:solidFill>
                  <a:schemeClr val="tx1"/>
                </a:solidFill>
              </a:rPr>
              <a:t>장 </a:t>
            </a:r>
            <a:r>
              <a:rPr lang="en-US" altLang="ko-KR" sz="3200" dirty="0">
                <a:solidFill>
                  <a:schemeClr val="tx1"/>
                </a:solidFill>
              </a:rPr>
              <a:t>3D </a:t>
            </a:r>
            <a:r>
              <a:rPr lang="ko-KR" altLang="en-US" sz="3200" dirty="0">
                <a:solidFill>
                  <a:schemeClr val="tx1"/>
                </a:solidFill>
              </a:rPr>
              <a:t>게임을 만드는 방법</a:t>
            </a:r>
            <a:br>
              <a:rPr lang="en-US" altLang="ko-KR" sz="3200" dirty="0">
                <a:solidFill>
                  <a:schemeClr val="tx1"/>
                </a:solidFill>
              </a:rPr>
            </a:br>
            <a:br>
              <a:rPr lang="en-US" altLang="ko-KR" sz="3200" dirty="0"/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7.1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게임 설계하기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7.2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프로젝트와 씬 만들기 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7.3   Terrain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7.4   Physics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  <a:b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7.5   </a:t>
            </a:r>
            <a:r>
              <a:rPr lang="ko-KR" altLang="en-US" sz="2400" b="0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sz="2400" b="0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7.6   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밤송이 공장 만들기</a:t>
            </a:r>
            <a:b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</a:br>
            <a:r>
              <a:rPr lang="en-US" altLang="ko-KR" sz="2400" b="0" dirty="0">
                <a:latin typeface="KoPub돋움체_Pro Medium" pitchFamily="18" charset="-127"/>
                <a:ea typeface="KoPub돋움체_Pro Medium" pitchFamily="18" charset="-127"/>
              </a:rPr>
              <a:t>7.7   </a:t>
            </a:r>
            <a:r>
              <a:rPr lang="ko-KR" altLang="en-US" sz="2400" b="0" dirty="0" err="1">
                <a:latin typeface="KoPub돋움체_Pro Medium" pitchFamily="18" charset="-127"/>
                <a:ea typeface="KoPub돋움체_Pro Medium" pitchFamily="18" charset="-127"/>
              </a:rPr>
              <a:t>스마트폰에서</a:t>
            </a:r>
            <a:r>
              <a:rPr lang="ko-KR" altLang="en-US" sz="2400" b="0" dirty="0">
                <a:latin typeface="KoPub돋움체_Pro Medium" pitchFamily="18" charset="-127"/>
                <a:ea typeface="KoPub돋움체_Pro Medium" pitchFamily="18" charset="-127"/>
              </a:rPr>
              <a:t> 움직여 보기</a:t>
            </a:r>
            <a:endParaRPr lang="ko-KR" altLang="ko-KR" sz="2400" b="0" dirty="0">
              <a:solidFill>
                <a:schemeClr val="tx1">
                  <a:lumMod val="50000"/>
                </a:schemeClr>
              </a:solidFill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씬 저장하기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도구 바에서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File → Save As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선택하고 씬 이름을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GameScene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저장함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에디터의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씬 아이콘이 나타남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1" y="2449681"/>
            <a:ext cx="2263346" cy="31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프로젝트와 씬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씬 저장하기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>
              <a:buNone/>
            </a:pP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Hierarchy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Directional Light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추가되어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이것은 게임 세계를 비추는 조명으로 자연광이나 인공조명으로 쓸 수 있으며 그림자를 표시할 때도 사용함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7-9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씬까지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만든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750" y="2046432"/>
            <a:ext cx="6838373" cy="301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977" y="1700790"/>
            <a:ext cx="8151223" cy="162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프로젝트를 만들면 다음과 같이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Main Camera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 무대 위의 원점을 향해 배치됨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카메라에서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X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축은 좌우 방향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Y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축은 상하 방향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Z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축은 깊이 방향을 나타냄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카메라에서 본 게임 무대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760323"/>
            <a:ext cx="6096421" cy="3907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좌표계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게임에서는 게임 공간을 빙글빙글 돌면서 오브젝트를 배치하기 때문에 자신이 어느 쪽을 향하고 있는지 잃기 쉬움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(Vertigo1)</a:t>
            </a:r>
          </a:p>
        </p:txBody>
      </p:sp>
      <p:grpSp>
        <p:nvGrpSpPr>
          <p:cNvPr id="4" name="그룹 11"/>
          <p:cNvGrpSpPr/>
          <p:nvPr/>
        </p:nvGrpSpPr>
        <p:grpSpPr>
          <a:xfrm>
            <a:off x="597117" y="234375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기즈모에서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무대 방향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668238"/>
            <a:ext cx="8111454" cy="387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은 유니티에 준비된 지형 오브젝트로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사용하면 산이나 강 등 지형을 간단히 색을 칠하듯 만들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지형과 마찬가지로 잔디나 모래 등 재질도 색을 칠하듯 채울 수 있음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나무나 풀도 색을 칠하듯 심을 수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25751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7-12 Terrain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3313786"/>
            <a:ext cx="7748315" cy="205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7-13 Terrain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을 씬에 배치하기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04039"/>
            <a:ext cx="8284599" cy="370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그림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7-13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같이 표시되지 않을 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세 가지 색 화살표 표시 변경하기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5834" y="2046432"/>
            <a:ext cx="7530193" cy="447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시점의 회전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배치되면 그림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7-13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같이 안쪽 모서리에 이동 도구 화살표가 보임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 작업을 편하게 할 수 있도록 이동 도구의 화살표가 앞으로 오도록 화면 전체를 돌려 보자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화면을 회전시키려면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Alt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누른 채로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드래그함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손바닥 도구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또는 마우스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휠을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누르면서 드래그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화면의 평행 이동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마우스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휠로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줌 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/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아웃할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다음과 같이 전체가 보이도록 마우스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휠을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아래쪽으로 당겨 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아웃함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시점의 회전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시점 회전시키기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64379" cy="405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기획하기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첫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게임은 재미보다는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기능에 적응하는 것에 초점을 맞춰 만듦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탭하면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부분을 향해 밤송이가 날아감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과녁에 닿으면 달라붙고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747008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 7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장에서 만들 게임 화면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3025751"/>
            <a:ext cx="6366966" cy="320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위치 조정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현 시점에서는 다음과 같이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왼쪽 아래 모서리가 원점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(0, 0, 0)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와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이렇게 되면 카메라로 봤을 때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전체가 보이지 않으므로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중심이 원점으로 오도록 이동시켜야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68010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7-16 Terrain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새로 배치하기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968144"/>
            <a:ext cx="7850367" cy="265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위치 조정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7-17 Terrain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위치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09101" cy="3763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지면의 높낮이 설정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1731760"/>
            <a:ext cx="8245380" cy="4404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지면의 높낮이를 조절하는 설정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지면의 높낮이 설정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지면이 올라오도록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162" y="2046432"/>
            <a:ext cx="8501184" cy="3736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지면의 높낮이 설정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브러시 설정하기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84103" cy="379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지면의 높낮이 설정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지형을 내려가게 해도 원래 높이 아래로 움푹 들어가지는 않음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강과 계곡 등을 만든다면 먼저 지형의 높이를 올린 후 작업해야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그림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7-22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같이 카메라로 보면서 안쪽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(+Z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방향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 산을 만듦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좌표의 위치 관계가 중요하므로 항상 씬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기즈모의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방향을 의식하면서 작업을 진행함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지면을 내려가게 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그룹 11"/>
          <p:cNvGrpSpPr/>
          <p:nvPr/>
        </p:nvGrpSpPr>
        <p:grpSpPr>
          <a:xfrm>
            <a:off x="5320891" y="3083358"/>
            <a:ext cx="2649922" cy="336350"/>
            <a:chOff x="597117" y="3035043"/>
            <a:chExt cx="2649922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2477101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산을 배치하는 방향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316414"/>
            <a:ext cx="4547093" cy="333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78498" y="3371393"/>
            <a:ext cx="3512705" cy="2903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지면의 높낮이 설정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이번에 만들 산맥은 배경으로만 사용하므로 정확하게 다음과 같은 지형으로 만들지 않아도 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33446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산맥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604663"/>
            <a:ext cx="7885032" cy="4107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지면의 높낮이 설정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카메라는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+Z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방향을 향하고 있으므로 산이 정면으로 보임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실행해 잘 보이는지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438" y="2392074"/>
            <a:ext cx="8506301" cy="280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재질 칠하기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산을 만들었지만 흰색이라 설산처럼 보임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나무나 모래 등 재질을 입혀 실감 나게 연출해 보자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처음에 쓴 대로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사용하면 붓으로 색을 칠하듯 재질을 입힐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다음은 재질 무늬 브러시를 만들어서 지형을 꾸미는 이미지임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83358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재질 무늬 브러시 사용하기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431054"/>
            <a:ext cx="7543619" cy="235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재질 칠하기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이러한 브러시를 만들려면 풀이나 모래 재질이 필요함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자주 사용하는 풀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나무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물등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재질이나 나무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모델을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Environment Package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제공함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패키지를 프로젝트로 가져와 쓰면 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Environment Package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유니티가 공개하고 있는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Standard Assets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라는 에셋에 포함되어 있음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Standard Assets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에셋 스토어에서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내려받을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수 있음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에셋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스토어를 사용하려면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계정으로 로그인해야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화면에 놓일 오브젝트를 모두 나열함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움직일 수 있는 컨트롤러 스크립트를 정함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자동으로 생성할 수 있도록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스크립트를 정함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UI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갱신할 수 있도록 감독 스크립트를 준비함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만드는 흐름을 생각함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03" y="1698449"/>
            <a:ext cx="8536401" cy="334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재질 칠하기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7-26 Standard Assets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선택하기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재질 칠하기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7-27 Standard Assets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가져오기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57919"/>
            <a:ext cx="7124033" cy="4539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으로 재질 칠하기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7-28 3D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모델과 재질 가져오기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760" y="2046432"/>
            <a:ext cx="8117944" cy="470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643183"/>
            <a:ext cx="8491225" cy="356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재질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재질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재질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재질 선택하기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6255297" cy="445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재질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재질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12901" cy="376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바위 재질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재질 선택하기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4" y="2046432"/>
            <a:ext cx="5730884" cy="224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바위 재질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811" y="1694073"/>
            <a:ext cx="8317107" cy="459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바위 재질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재질 칠하기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382326" cy="395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바위 재질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간단한 조작으로 산을 만들 수 있음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지금 상태는 시선 위치가 낮게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지면에 가깝게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느껴지므로 카메라 위치를 조절함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잘 나오는지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2737716"/>
            <a:ext cx="6192488" cy="356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/>
              <a:t>         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화면에 놓일 오브젝트를 모두 나열한다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장에서 쓸 배경은 지금까지와 달리 이미지 한 개가 아니라 나무와 지면 오브젝트를 합쳐 만듦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배경 이외의 오브젝트로는 과녁과 밤송이가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178" y="1758397"/>
            <a:ext cx="585651" cy="28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11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화면에 놓일 오브젝트 나열하기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11" y="3313786"/>
            <a:ext cx="6505724" cy="2240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카메라 위치 조절하기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카메라 위치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12901" cy="368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카메라 위치 조절하기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다시 게임을 실행해 시점이 달라졌는지 확인함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특히 지면에서 보이는 방향이 달라지는지 주목함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58973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7-36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카메라에서 보이는 방향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78" y="2737716"/>
            <a:ext cx="8339273" cy="261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지면에 나무 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재질 무늬 브러시를 만든 것처럼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나무 무늬 브러시를 만들어 칠하면 나무가 배치됨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브러시로 나무 칠하기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392074"/>
            <a:ext cx="3759200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1" y="1681249"/>
            <a:ext cx="8456444" cy="347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지면에 나무 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나무 브러시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지면에 나무 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03" y="1700790"/>
            <a:ext cx="8511186" cy="2626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지면에 나무 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브러시 설정 항목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5699662" cy="3090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지면에 나무 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브러시 설정하기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17532"/>
            <a:ext cx="8502417" cy="4522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Terrain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사용해 지형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지면에 나무 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다시 게임을 실행해 보이는 방향을 확인함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여기서도 카메라는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+Z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축 방향을 향하고 있어 산 바로 앞에 나무가 배치된 것에 주의함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경치가 잘 보이는지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680109"/>
            <a:ext cx="7872970" cy="316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1758397"/>
            <a:ext cx="8323813" cy="160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무대에 과녁을 배치하고 과녁을 향해 밤송이를 날리는 구조를 만듦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밤송이는 물리 동작에 따라 움직이므로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장과 마찬가지로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먼저 무대에 과녁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배치함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오브젝트를 배치하는 방법은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2D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같음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있는 리소스를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드래그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&amp;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드롭해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Inspector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좌표를 조절함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3D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공간에서 어디에 배치할지 정하는 것이 중요함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먼저 카메라에서 볼 때 나무 바로 앞에 과녁을 배치함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/>
              <a:t>         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오브젝트를 움직일 수 있는 컨트롤러 스크립트를 정한다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곳으로 날아가므로 움직이는 오브젝트임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움직이는 오브젝트 고르기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152" y="1726731"/>
            <a:ext cx="664974" cy="328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11" y="2719896"/>
            <a:ext cx="6505724" cy="2149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과녁을 배치하는 위치의 이미지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161646"/>
            <a:ext cx="5471961" cy="4375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과녁을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Scene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뷰에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배치하기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053014"/>
            <a:ext cx="7797435" cy="468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과녁에 닿았는지 감지할 수 있도록 과녁에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적용해야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과녁에 딱 맞는 원통형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없으므로 사각형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씀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2392074"/>
            <a:ext cx="7857487" cy="428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11"/>
          <p:cNvGrpSpPr/>
          <p:nvPr/>
        </p:nvGrpSpPr>
        <p:grpSpPr>
          <a:xfrm>
            <a:off x="597117" y="2458973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과녁에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과녁의 머리 부분에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오도록 매개변수를 조절함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13331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7-44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위치 조정하기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8563232" cy="373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493" y="1774934"/>
            <a:ext cx="8090032" cy="168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씬 위에 밤송이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카메라 전방에서 과녁 방향으로 날려야 하므로 카메라 앞에 배치함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7-45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 배치 이미지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725" y="2392074"/>
            <a:ext cx="5032728" cy="409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씬 위에 밤송이 배치하기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7-46 Scene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뷰에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밤송이 배치하기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8" y="2048472"/>
            <a:ext cx="7632482" cy="477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적용하기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 오브젝트에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Rigidbody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8456401" cy="398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적용하기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03" y="1787762"/>
            <a:ext cx="5268033" cy="400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527969"/>
            <a:ext cx="8518089" cy="418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적용하기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7-48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 오브젝트에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Collider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움직이는 오브젝트에는 움직임을 제어하는 대본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컨트롤러 스크립트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필요함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104039"/>
            <a:ext cx="7996374" cy="952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적용하기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1758397"/>
            <a:ext cx="8534821" cy="362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적용하기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콜라이더가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밤송이보다 약간 큼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맞게 줄여야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49681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7-49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콜라이더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737716"/>
            <a:ext cx="8407546" cy="24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적용하기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Rigidbody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Collider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적용했으므로 밤송이는 물리 법칙대로 움직임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104039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밤송이의 낙하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392074"/>
            <a:ext cx="8395484" cy="206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날리는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과녁 방향으로 날리려면 힘을 가해야 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사용할 때는 좌표를 조작하지 않고 힘을 가해 이동시킴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힘을 가하는 밤송이 컨트롤러를 작성해 보자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마우스 오른쪽 버튼을 누름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Create → C# Script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선택함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 파일명을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바꿈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2831" y="3717035"/>
            <a:ext cx="3995239" cy="3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날리는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 추가된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입력함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2325786"/>
            <a:ext cx="8145637" cy="439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날리는 스크립트 작성하기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스크립트에서는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확장성을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고려해 매개변수에서 지정한 방향으로 힘을 가할 수 있는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작성함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(7~10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AddForce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매개변수 방향으로 힘을 가하고 있음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밤송이가 화면 안쪽으로 날아가도록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+Z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축 방향의 벡터를 매개변수로 전달하고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호출함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(14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Y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축 방향으로도 힘을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200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가하는 이유는 밤송이가 과녁에 닿기 전에 중력의 영향을 받아 지면으로 낙하하는 것을 막기 위해서임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Start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호출하므로 게임 시작과 동시에 날아감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스크립트 적용하기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10082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7-51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 오브젝트에 스크립트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1962171"/>
            <a:ext cx="5356853" cy="486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스크립트 적용하기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스크립트를 적용했으므로 밤송이가 의도한 대로 화면 안쪽 방향으로 날아가는지 확인함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실행하면 게임 시작과 동시에 밤송이가 과녁을 향해 날아갈 것임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49681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7-52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밤송이가 날아가는지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03" y="2737716"/>
            <a:ext cx="8470508" cy="203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과녁에 꽂기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이대로 두면 밤송이는 과녁에 닿는 순간 땅으로 떨어짐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과녁에 닿으면 과녁에 꽂히도록 수정해야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과녁에 밤송이를 꽂으려고 물리적인 연산을 할 필요는 없음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과녁에 충돌하는 순간 밤송이에 들어가는 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중력과 화면 안쪽 방향으로 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무효로 만들면 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 게임에서는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사용하므로 과녁과 밤송이가 충돌하면 오브젝트에 적용된 스크립트의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OnCollisionEnter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밤송이에 들어가는 힘을 무시하게 하면 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과녁에 꽂기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7-53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충돌하는 순간 밤송이 움직임을 멈추게 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46432"/>
            <a:ext cx="4852777" cy="4451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>
              <a:buNone/>
            </a:pPr>
            <a:r>
              <a:rPr lang="ko-KR" altLang="en-US" dirty="0"/>
              <a:t>         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오브젝트를 자동으로 생성할 수 있도록 </a:t>
            </a:r>
            <a:r>
              <a:rPr lang="ko-KR" altLang="en-US" b="1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b="1" dirty="0">
                <a:latin typeface="KoPub돋움체_Pro Medium" pitchFamily="18" charset="-127"/>
                <a:ea typeface="KoPub돋움체_Pro Medium" pitchFamily="18" charset="-127"/>
              </a:rPr>
              <a:t> 스크립트를 정한다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 생성될 오브젝트를 찾음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 게임에서는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탭할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때마다 밤송이가 날아가므로 게임 도중에 생성되는 오브젝트는 밤송이임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35043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게임을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플레이할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때 생성될 오브젝트 고르기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152" y="1758397"/>
            <a:ext cx="651460" cy="32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7117" y="3371393"/>
            <a:ext cx="6456826" cy="224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과녁에 꽂기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Project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창에서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BamsongiController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더블클릭해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파일을 열고 스크립트를 다음과 같이 추가함</a:t>
            </a:r>
          </a:p>
          <a:p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5" y="2334467"/>
            <a:ext cx="8177118" cy="157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45" y="3899622"/>
            <a:ext cx="8210550" cy="1430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과녁에 꽂기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816004"/>
            <a:ext cx="8191182" cy="260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밤송이를 과녁에 꽂기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충돌을 감지할 수 있는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OnCollisionEnter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12~15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번 줄에 추가함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과녁에 닿으면 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호출되어 실행함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닿는 순간 밤송이 움직임이 멈추므로 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Rigidbody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컴포넌트의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isKinematic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true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설정함</a:t>
            </a:r>
          </a:p>
          <a:p>
            <a:pPr lvl="1"/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isKinematic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true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하면 오브젝트에 작용하는 힘을 무시하고 밤송이를 정지시킬 수 있음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6" name="그룹 11"/>
          <p:cNvGrpSpPr/>
          <p:nvPr/>
        </p:nvGrpSpPr>
        <p:grpSpPr>
          <a:xfrm>
            <a:off x="597117" y="3371393"/>
            <a:ext cx="8295408" cy="336350"/>
            <a:chOff x="597117" y="3035043"/>
            <a:chExt cx="8295408" cy="336350"/>
          </a:xfrm>
        </p:grpSpPr>
        <p:sp>
          <p:nvSpPr>
            <p:cNvPr id="7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7-54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밤송이가 과녁에 꽂히는지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601821"/>
            <a:ext cx="5650424" cy="2809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Physics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사용해 밤송이 날리기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프로젝트를 선택한 직후에 멈추면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Standard Assets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를 사용하면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실행 직후에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멈춰 아무것도 할 수 없게 되는 현상이 일어나곤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이때는 일단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종료하고 프로젝트가 있는 폴더로 이동해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Temp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폴더와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Library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폴더를 삭제한 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다시 실행함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 속도가 너무 빠르다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Update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메서드에서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Shoot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메서드를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호출하면 엄청난 속도로 날아가므로 주의함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693" y="1758397"/>
            <a:ext cx="8132225" cy="164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과녁에 닿으면 과녁에 꽂힘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과녁에 꽂혀도 별 반응이 없으므로 볼품이 없음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실감 나게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플레이하려면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반응을 연출해 재미를 더해야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여기서는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이용해서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추가해 보자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우리말로 풀면 입자임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입자를 대량으로 표시해 각 입자의 움직임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색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크기를 제어함으로써 물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연기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불 등 폭넓은 표현을 할 수 있음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게임을 만들 때 필수로 쓰임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7-55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파티클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표현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104039"/>
            <a:ext cx="6771482" cy="317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예를 들어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물을 표현하려면 각 입자를 잘게 쪼개 중력에 따라 움직이도록 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연기와 불을 표현하려면 입자의 투명도와 크기를 바꾸면서 위쪽 방향으로 이동시킴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사용한 표현에서는 각 입자의 색깔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크기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속도 같은 미세 조정이 매우 중요함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유니티에서는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컴포넌트로 제공하므로 이러한 매개변수를 에디터에서 쉽게 편집할 수 있음 자주 사용하는 매개변수는 다음과 같음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5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7-56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파티클에서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중요한 매개변수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418" y="2109975"/>
            <a:ext cx="8398714" cy="3911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1" y="1758397"/>
            <a:ext cx="8508696" cy="412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설계하기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 리소스 생각하기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게임을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플레이할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때 오브젝트를 자동으로 만들려면 오브젝트를 만들 수 있는 공장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(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제너레이터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스크립트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 필요함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2358546"/>
            <a:ext cx="8053195" cy="101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밤송이가 과녁에 닿는 순간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이번 게임에서는 다음과 같이 밤송이가 과녁에 닿았을 때 확 퍼지는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2449681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7-57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충돌했을 때 나타날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이펙트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이미지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737716"/>
            <a:ext cx="8439027" cy="183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확 퍼지는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1758397"/>
            <a:ext cx="8095388" cy="170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 적용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5" name="그룹 11"/>
          <p:cNvGrpSpPr/>
          <p:nvPr/>
        </p:nvGrpSpPr>
        <p:grpSpPr>
          <a:xfrm>
            <a:off x="597117" y="1758397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7-58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ParticleSystem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컴포넌트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2046432"/>
            <a:ext cx="8382500" cy="414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밤송이에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컴포넌트 적용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Scene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뷰를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보면 밤송이에서 분홍색 색종이가 방출됨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이것이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파티클임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확 퍼지는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이펙트가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아니므로 </a:t>
            </a:r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매개변수를 조금씩 변화시키면서 조절해야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025751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7-59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파티클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표시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297761"/>
            <a:ext cx="7661845" cy="3357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2276860"/>
            <a:ext cx="8460319" cy="322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Material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분홍색 색종이는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머트리얼을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설정하지 않은 상태임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우선은 흰색 눈송이가 나오도록 설정함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7-60 Material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설정하기 ①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Material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설정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1767689"/>
            <a:ext cx="8295408" cy="336350"/>
            <a:chOff x="597117" y="3035043"/>
            <a:chExt cx="8295408" cy="336350"/>
          </a:xfrm>
        </p:grpSpPr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7-61 Material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설정하기 ②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054392"/>
            <a:ext cx="7015570" cy="463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조절해 확 퍼지는 이펙트 생성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파티클 방출 형태부터 조절함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지금은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스파클라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불꽃처럼 원뿔 형태로 방출되지만 이번 이펙트는 폭죽처럼 둥근 모양으로 펼쳐야 함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597117" y="2689401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7-62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파티클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방출 형태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1" y="2968144"/>
            <a:ext cx="8360650" cy="2762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조절해 확 퍼지는 이펙트 생성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다음으로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생성 패턴을 조절해보자</a:t>
            </a: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지금은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계속해서 방출되지만 간헐적으로 방출되도록 조절해 보자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01366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7-63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파티클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방출량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996" y="2680109"/>
            <a:ext cx="8280922" cy="240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조절해 확 퍼지는 이펙트 생성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생성 패턴을 변화시키려면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Particle System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의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Emission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항목을 설정해야 함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Rate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초당 생성되는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수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Bursts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는 지정한 시간에 생성되는 파티클 수를 나타냄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2458973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7-64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파티클의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매개변수 설정하기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2737716"/>
            <a:ext cx="8421610" cy="27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7.5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파티클을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사용해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표시하기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itchFamily="18" charset="-127"/>
                <a:ea typeface="KoPub돋움체_Pro Medium" pitchFamily="18" charset="-127"/>
              </a:rPr>
              <a:t>ParticleSystem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매개변수를 조절해 확 퍼지는 이펙트 생성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  <a:p>
            <a:pPr lvl="1"/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확 퍼지는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이펙트에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가까워짐</a:t>
            </a:r>
          </a:p>
          <a:p>
            <a:pPr lvl="1"/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사라질 때까지 시간이 오래 걸리는 것이 신경 쓰임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Particle System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에서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Duration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과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Start Lifetime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을 각각 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1(1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초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)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로 설정해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파티클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재생 시간을 줄임</a:t>
            </a:r>
          </a:p>
          <a:p>
            <a:pPr lvl="1"/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Duration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은 파티클 방출 시간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Start Lifetime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은 파티클 표시 시간을 나타냄</a:t>
            </a:r>
            <a:endParaRPr lang="en-US" altLang="ko-KR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4" name="그룹 11"/>
          <p:cNvGrpSpPr/>
          <p:nvPr/>
        </p:nvGrpSpPr>
        <p:grpSpPr>
          <a:xfrm>
            <a:off x="597117" y="3323078"/>
            <a:ext cx="8295408" cy="336350"/>
            <a:chOff x="597117" y="3035043"/>
            <a:chExt cx="8295408" cy="336350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769938" y="3035043"/>
              <a:ext cx="8122587" cy="336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7-65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파티클이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사라질 때까지 걸리는 시간 조절하기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10" y="3601821"/>
            <a:ext cx="7927297" cy="2852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3907</TotalTime>
  <Words>4104</Words>
  <Application>Microsoft Office PowerPoint</Application>
  <PresentationFormat>화면 슬라이드 쇼(4:3)</PresentationFormat>
  <Paragraphs>592</Paragraphs>
  <Slides>135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135</vt:i4>
      </vt:variant>
    </vt:vector>
  </HeadingPairs>
  <TitlesOfParts>
    <vt:vector size="144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1_Office Theme</vt:lpstr>
      <vt:lpstr>2_Office Theme</vt:lpstr>
      <vt:lpstr>3D 게임을 만드는 방법</vt:lpstr>
      <vt:lpstr>7장 3D 게임을 만드는 방법  7.1   게임 설계하기  7.2   프로젝트와 씬 만들기  7.3   Terrain을 사용해 지형 만들기 7.4   Physics를 사용해 밤송이 날리기 7.5   파티클을 사용해 이펙트 표시하기 7.6   밤송이 공장 만들기 7.7   스마트폰에서 움직여 보기</vt:lpstr>
      <vt:lpstr>7.1 게임 설계하기</vt:lpstr>
      <vt:lpstr>7.1 게임 설계하기</vt:lpstr>
      <vt:lpstr>7.1 게임 설계하기</vt:lpstr>
      <vt:lpstr>7.1 게임 설계하기</vt:lpstr>
      <vt:lpstr>7.1 게임 설계하기</vt:lpstr>
      <vt:lpstr>7.1 게임 설계하기</vt:lpstr>
      <vt:lpstr>7.1 게임 설계하기</vt:lpstr>
      <vt:lpstr>7.1 게임 설계하기</vt:lpstr>
      <vt:lpstr>7.1 게임 설계하기</vt:lpstr>
      <vt:lpstr>7.1 게임 설계하기</vt:lpstr>
      <vt:lpstr>7.1 게임 설계하기</vt:lpstr>
      <vt:lpstr>7.2 프로젝트와 씬 만들기</vt:lpstr>
      <vt:lpstr>7.2 프로젝트와 씬 만들기</vt:lpstr>
      <vt:lpstr>7.2 프로젝트와 씬 만들기</vt:lpstr>
      <vt:lpstr>7.2 프로젝트와 씬 만들기</vt:lpstr>
      <vt:lpstr>7.2 프로젝트와 씬 만들기</vt:lpstr>
      <vt:lpstr>7.2 프로젝트와 씬 만들기</vt:lpstr>
      <vt:lpstr>7.2 프로젝트와 씬 만들기</vt:lpstr>
      <vt:lpstr>7.2 프로젝트와 씬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7.3 Terrain을 사용해 지형 만들기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7.4 Physics를 사용해 밤송이 날리기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7.5 파티클을 사용해 이펙트 표시하기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7.6 밤송이 공장 만들기</vt:lpstr>
      <vt:lpstr>7.7 스마트폰에서 움직여 보기</vt:lpstr>
      <vt:lpstr>7.7 스마트폰에서 움직여 보기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전 채린</cp:lastModifiedBy>
  <cp:revision>848</cp:revision>
  <cp:lastPrinted>2016-08-10T06:58:55Z</cp:lastPrinted>
  <dcterms:created xsi:type="dcterms:W3CDTF">2013-04-05T19:58:06Z</dcterms:created>
  <dcterms:modified xsi:type="dcterms:W3CDTF">2022-05-19T09:50:07Z</dcterms:modified>
</cp:coreProperties>
</file>